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9" r:id="rId6"/>
    <p:sldId id="266" r:id="rId7"/>
    <p:sldId id="260" r:id="rId8"/>
    <p:sldId id="261" r:id="rId9"/>
    <p:sldId id="262" r:id="rId10"/>
    <p:sldId id="263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F942B-1FED-90E6-47A1-B1949F351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5961B3-1714-9711-0F55-F6A0BF6D6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A8F717-18F1-E0B6-F754-E09887E8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2B3559-FB3A-F51C-BEB5-2C03A29F2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3395BB-201C-EB12-6870-E6AF3BE1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25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1F047-A3EB-8464-1D81-1032FA37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2FD585-D8B7-7D7A-21AE-DEC049041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762DF6-90F9-D29E-F2DE-E291F7E1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4B415C-222E-9015-AB05-E9EDD885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EE128A-BBD1-8667-9D4B-09E6C5F5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8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3B210C-4C6C-7676-57F5-B81F16880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1E1D0F-551C-8E65-31DB-9FA5F5150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BD695F-3AD7-B270-250E-7D4A563C6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57FF2A-78F1-7A0E-9C92-1E2E4D43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25AB9F-CA38-796A-B4D0-462E6AE4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113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10EAC-498F-3799-964A-0EF9EB7F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8A9AE6-8DDC-A638-1E0C-E20AA7DA9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5960AE-F779-57D7-BC6E-3391E74A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221BBA-6877-5744-9585-5D5B3A91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B77103-DCB6-5F70-7C5C-A03E2D8E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68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5A3B1-204E-340F-9131-F4A89025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107238-51B6-06BA-5AED-9DFEFA082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BC22B2-3822-4BB9-4515-91852475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72043A-8BA5-60D3-6C73-FDD48F58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6F9135-11D1-A5DF-0F61-483C54EA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2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3855D-DAD2-E534-4058-95A19BFA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5BFE4A-6BAE-CC75-03E2-8B7B946A9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875C45-4B11-5F6C-2311-CE25233C8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8ADE94-93FC-D523-18BC-C3B0DD0E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AA16B5-C363-63C8-BFDD-E19D63BB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A7BC89-07E7-4C6D-ADF3-B7B2CAFC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94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3C1A2-1FA6-97AF-40E4-D11B634F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146508-A7D5-8B7B-2327-97DC3534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2AC4EB-0B9A-B3FE-5268-F3AE52DFC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E6A8F1-30C2-33B2-4151-57A17CEC7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7D5F8F-1C2A-0BE2-4103-3AF4FA0C8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7495B02-49BF-4D63-FC2E-A01A3A5D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CDA7539-A1D5-CB19-41B4-8ECDBE50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9E91033-DC54-7A2F-D02C-68513C29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57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BB76D8-D1DD-62D2-DD26-6BE95683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ECBB61A-1DA9-CAEA-5EB8-EBE9C3FB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113FFD-13B6-B9AE-CC75-DC8C357A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032615C-64E5-52E9-722C-27262B12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92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B5633B-4844-9763-3EDE-D1DF1801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592057-6FE6-BB69-9EFD-E412FC14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F521A9-39FA-28EA-BCDF-A282042D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9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8672A-6CBA-A9E0-38DA-0DBF27A3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99865-F943-79E9-1D8E-087BE1ED5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BFE2A9-DFB9-07F2-6766-51354B98E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922793-DEBB-79AD-1163-B4DD6E6A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F65D9A-0040-2E29-C901-AA7F1740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676506-D833-9502-C5DB-B4CCA278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52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A0323-D525-F3D5-F2E8-CF2DECE8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4A6AC9-D37D-38E5-6742-A2F869618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B57529-8E88-0507-8513-35420621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F4EA45-F276-4890-913E-D299A0843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275C8E-9E52-DBC6-8DE9-864B370B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F91B2B-671A-B441-0934-95E5B565B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80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0A9222A-B047-685E-F139-5A3A28C5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FEE851-84EA-61A5-1247-1ABAD0ABC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ECC3CB-688F-5203-2B47-5718A2DBA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DB837-391E-40C2-88E0-8B5146E40E2C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8F3B38-74D1-C044-5C9A-AE32D1E88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B1F770-9376-BC73-9877-51ED266ED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89DF1-741A-4ECB-B107-4E7025C4FF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66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6B9EE5-32C4-423C-B74C-1BC84C6DD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800" b="1" dirty="0">
                <a:latin typeface="+mn-lt"/>
              </a:rPr>
              <a:t>Previsão do estado de carga da bateria</a:t>
            </a:r>
            <a:br>
              <a:rPr lang="pt-BR" sz="4800" b="1" dirty="0">
                <a:latin typeface="+mn-lt"/>
              </a:rPr>
            </a:br>
            <a:endParaRPr lang="pt-BR" sz="4800" dirty="0">
              <a:latin typeface="+mn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A208A604-D02B-0149-BA6C-5B3AF7E4F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2800" i="1" dirty="0">
                <a:cs typeface="Arial"/>
              </a:rPr>
              <a:t>Eduardo Lorenzo de Oliveira, </a:t>
            </a:r>
            <a:endParaRPr lang="pt-BR" sz="28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pt-BR" sz="2800" i="1" dirty="0">
                <a:cs typeface="Arial"/>
              </a:rPr>
              <a:t>Elder Rodrigues da Costa</a:t>
            </a:r>
            <a:endParaRPr lang="pt-BR" sz="2800" dirty="0">
              <a:cs typeface="Arial"/>
            </a:endParaRPr>
          </a:p>
          <a:p>
            <a:pPr>
              <a:lnSpc>
                <a:spcPct val="90000"/>
              </a:lnSpc>
            </a:pPr>
            <a:r>
              <a:rPr lang="pt-BR" sz="2800" i="1" dirty="0">
                <a:cs typeface="Arial"/>
              </a:rPr>
              <a:t>Giulia de Oliveira</a:t>
            </a:r>
            <a:endParaRPr lang="pt-BR" sz="2800" dirty="0"/>
          </a:p>
          <a:p>
            <a:pPr>
              <a:lnSpc>
                <a:spcPct val="9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8844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8F053A-F505-424E-777B-2C42505FC1AE}"/>
              </a:ext>
            </a:extLst>
          </p:cNvPr>
          <p:cNvSpPr txBox="1"/>
          <p:nvPr/>
        </p:nvSpPr>
        <p:spPr>
          <a:xfrm>
            <a:off x="511276" y="228288"/>
            <a:ext cx="11611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Pré-teste e </a:t>
            </a:r>
            <a:r>
              <a:rPr lang="en-US" sz="3600" dirty="0" err="1"/>
              <a:t>análise</a:t>
            </a:r>
            <a:r>
              <a:rPr lang="en-US" sz="3600" dirty="0"/>
              <a:t> dos </a:t>
            </a:r>
            <a:r>
              <a:rPr lang="en-US" sz="3600" dirty="0" err="1"/>
              <a:t>resíduos</a:t>
            </a:r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81A4222-C9E1-39A7-B4DA-04E3285AA197}"/>
              </a:ext>
            </a:extLst>
          </p:cNvPr>
          <p:cNvSpPr txBox="1"/>
          <p:nvPr/>
        </p:nvSpPr>
        <p:spPr>
          <a:xfrm>
            <a:off x="511276" y="850256"/>
            <a:ext cx="110730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Pela análise estatística acima, vemos que todas as variáveis escolhidas estão abaixo dos 5% da população, ou seja, não podemos rejeitar H0 o que significa que todas as variáveis tem um impacto significativo na variável target (SOC).</a:t>
            </a:r>
            <a:br>
              <a:rPr lang="pt-BR" sz="2400" dirty="0"/>
            </a:br>
            <a:endParaRPr lang="pt-BR" sz="2400" dirty="0"/>
          </a:p>
          <a:p>
            <a:pPr algn="just"/>
            <a:r>
              <a:rPr lang="pt-BR" sz="2400" dirty="0"/>
              <a:t>Temos os resíduos em função dos valores estimados. Podemos observar a independência e a </a:t>
            </a:r>
            <a:r>
              <a:rPr lang="pt-BR" sz="2400" dirty="0" err="1"/>
              <a:t>homocedasticidade</a:t>
            </a:r>
            <a:r>
              <a:rPr lang="pt-BR" sz="2400" dirty="0"/>
              <a:t>, que os resíduos se distribuem de maneira razoavelmente aleatória e com mesma amplitude em torno do zero.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31EDAF-DCE4-024F-039E-668BDA75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48" y="3777431"/>
            <a:ext cx="4067175" cy="2705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22C8BC-E201-8F8B-A700-99A47514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225" y="3815531"/>
            <a:ext cx="4305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6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1DC191E-26A8-A05C-7D6A-76F0AC3EC1AC}"/>
              </a:ext>
            </a:extLst>
          </p:cNvPr>
          <p:cNvSpPr txBox="1"/>
          <p:nvPr/>
        </p:nvSpPr>
        <p:spPr>
          <a:xfrm>
            <a:off x="511276" y="228288"/>
            <a:ext cx="11611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Predição</a:t>
            </a:r>
            <a:r>
              <a:rPr lang="en-US" sz="3600" dirty="0"/>
              <a:t> e </a:t>
            </a:r>
            <a:r>
              <a:rPr lang="en-US" sz="3600" dirty="0" err="1"/>
              <a:t>resultados</a:t>
            </a:r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AFE1D3-D85D-675D-45DC-455A78381BE3}"/>
              </a:ext>
            </a:extLst>
          </p:cNvPr>
          <p:cNvSpPr txBox="1"/>
          <p:nvPr/>
        </p:nvSpPr>
        <p:spPr>
          <a:xfrm>
            <a:off x="511276" y="850256"/>
            <a:ext cx="11073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Dividimos a base de dados em treino e teste onde 25% dos dados foram escolhidos para teste, utilizamos os preditores abaixo na tabela comparativa dos resultados.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18522D-CF7A-2DDA-BE16-E432EDAA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40" y="2012232"/>
            <a:ext cx="7885520" cy="37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43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1DC191E-26A8-A05C-7D6A-76F0AC3EC1AC}"/>
              </a:ext>
            </a:extLst>
          </p:cNvPr>
          <p:cNvSpPr txBox="1"/>
          <p:nvPr/>
        </p:nvSpPr>
        <p:spPr>
          <a:xfrm>
            <a:off x="511276" y="228288"/>
            <a:ext cx="11611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Conclusão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AFE1D3-D85D-675D-45DC-455A78381BE3}"/>
              </a:ext>
            </a:extLst>
          </p:cNvPr>
          <p:cNvSpPr txBox="1"/>
          <p:nvPr/>
        </p:nvSpPr>
        <p:spPr>
          <a:xfrm>
            <a:off x="511276" y="850256"/>
            <a:ext cx="110730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modelo que apresentou maior robustez na predição foi o </a:t>
            </a:r>
            <a:r>
              <a:rPr lang="pt-BR" sz="2400" dirty="0" err="1"/>
              <a:t>Random</a:t>
            </a:r>
            <a:r>
              <a:rPr lang="pt-BR" sz="2400" dirty="0"/>
              <a:t> Forest, tendo em vista que foi o modelo que obteve o melhor métrico MAE próximo de zero (a escolha do MAE foi devido a uma punição menos sevara a possíveis outliers, em caso de falhas nos sensores).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Como o modelo de regressão se mostrou eficaz podemos dizer que a aplicação do método de regressão escolhido para reduzir o impacto de degradação na vida da bateria poderá ser aplicado no BMS (módulo da bateria) a fim de controlar parâmetros que possam influenciar negativamente acelerando fora do normal a queda do SOC, sendo assim predições fora dos parâmetros ideais podem ter intervenções instantâneas através de programações específicas, ajustando assim fatores impactantes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176779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1DC191E-26A8-A05C-7D6A-76F0AC3EC1AC}"/>
              </a:ext>
            </a:extLst>
          </p:cNvPr>
          <p:cNvSpPr txBox="1"/>
          <p:nvPr/>
        </p:nvSpPr>
        <p:spPr>
          <a:xfrm>
            <a:off x="511276" y="228288"/>
            <a:ext cx="11611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Próximos</a:t>
            </a:r>
            <a:r>
              <a:rPr lang="en-US" sz="3600" dirty="0"/>
              <a:t> </a:t>
            </a:r>
            <a:r>
              <a:rPr lang="en-US" sz="3600" dirty="0" err="1"/>
              <a:t>Passos</a:t>
            </a:r>
            <a:r>
              <a:rPr lang="en-US" sz="3600" dirty="0"/>
              <a:t> </a:t>
            </a:r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5AF6CC-9FDA-9017-40CA-648C6E1A8919}"/>
              </a:ext>
            </a:extLst>
          </p:cNvPr>
          <p:cNvSpPr txBox="1"/>
          <p:nvPr/>
        </p:nvSpPr>
        <p:spPr>
          <a:xfrm>
            <a:off x="511277" y="850256"/>
            <a:ext cx="11169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2400"/>
            </a:lvl1pPr>
          </a:lstStyle>
          <a:p>
            <a:r>
              <a:rPr lang="pt-BR" dirty="0"/>
              <a:t>Instrumentar um veículo para medir outras </a:t>
            </a:r>
            <a:r>
              <a:rPr lang="pt-BR" dirty="0" err="1"/>
              <a:t>features</a:t>
            </a:r>
            <a:r>
              <a:rPr lang="pt-BR" dirty="0"/>
              <a:t> para o cálculo do estado de vida da bateria (SOH), com isso podemos prever qual será o final da vida previsto da bateria. Além disso usaremos outra técnica de predição para avaliarmos sua eficácia que é os filtros de </a:t>
            </a:r>
            <a:r>
              <a:rPr lang="pt-BR" dirty="0" err="1"/>
              <a:t>Kalman</a:t>
            </a:r>
            <a:r>
              <a:rPr lang="pt-BR" dirty="0"/>
              <a:t>, as vantagens de utilizar ele, é que ele vai aprendendo com os erros e é blindado contra ruídos no sistema, assim isso evitaria com que falhas nos sensores pudessem gerar disparidades para a predição.</a:t>
            </a:r>
          </a:p>
        </p:txBody>
      </p:sp>
    </p:spTree>
    <p:extLst>
      <p:ext uri="{BB962C8B-B14F-4D97-AF65-F5344CB8AC3E}">
        <p14:creationId xmlns:p14="http://schemas.microsoft.com/office/powerpoint/2010/main" val="368576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F1EA1734-AF69-EC87-54A5-3171C59A1799}"/>
              </a:ext>
            </a:extLst>
          </p:cNvPr>
          <p:cNvSpPr txBox="1">
            <a:spLocks/>
          </p:cNvSpPr>
          <p:nvPr/>
        </p:nvSpPr>
        <p:spPr>
          <a:xfrm>
            <a:off x="648930" y="1632155"/>
            <a:ext cx="4166510" cy="624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latin typeface="+mn-lt"/>
              </a:rPr>
              <a:t>Contextualizando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CB801EC-5479-8A0C-CAD4-DC348D69DB30}"/>
              </a:ext>
            </a:extLst>
          </p:cNvPr>
          <p:cNvSpPr txBox="1">
            <a:spLocks/>
          </p:cNvSpPr>
          <p:nvPr/>
        </p:nvSpPr>
        <p:spPr>
          <a:xfrm>
            <a:off x="648930" y="2256502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charset="2"/>
              <a:buChar char="Ø"/>
            </a:pPr>
            <a:r>
              <a:rPr lang="pt-BR" dirty="0"/>
              <a:t>O carro elétrico e a sua bateria</a:t>
            </a:r>
          </a:p>
          <a:p>
            <a:pPr algn="l">
              <a:buFont typeface="Wingdings" charset="2"/>
              <a:buChar char="Ø"/>
            </a:pPr>
            <a:r>
              <a:rPr lang="pt-BR" dirty="0"/>
              <a:t>Como medimos a vida útil da bateria hoje?</a:t>
            </a:r>
          </a:p>
          <a:p>
            <a:pPr algn="l">
              <a:buFont typeface="Wingdings" charset="2"/>
              <a:buChar char="Ø"/>
            </a:pPr>
            <a:r>
              <a:rPr lang="pt-BR" dirty="0"/>
              <a:t>Os impactos de prever o ciclo de vida das baterias</a:t>
            </a:r>
          </a:p>
          <a:p>
            <a:pPr algn="l">
              <a:buClr>
                <a:srgbClr val="F7F7F7"/>
              </a:buClr>
            </a:pPr>
            <a:endParaRPr lang="pt-BR" dirty="0"/>
          </a:p>
        </p:txBody>
      </p:sp>
      <p:pic>
        <p:nvPicPr>
          <p:cNvPr id="13" name="Imagem 4">
            <a:extLst>
              <a:ext uri="{FF2B5EF4-FFF2-40B4-BE49-F238E27FC236}">
                <a16:creationId xmlns:a16="http://schemas.microsoft.com/office/drawing/2014/main" id="{88DF0097-831E-0028-D0E1-3636B8607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653" y="1322551"/>
            <a:ext cx="6499435" cy="43566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896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Gráfico, Diagrama, Gráfico de linhas">
            <a:extLst>
              <a:ext uri="{FF2B5EF4-FFF2-40B4-BE49-F238E27FC236}">
                <a16:creationId xmlns:a16="http://schemas.microsoft.com/office/drawing/2014/main" id="{20886F64-1FC4-C63F-F559-EE7B1121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450" y="1852580"/>
            <a:ext cx="6770932" cy="341051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4B316B6-4B14-CAB5-E431-610015F73CF8}"/>
              </a:ext>
            </a:extLst>
          </p:cNvPr>
          <p:cNvSpPr txBox="1">
            <a:spLocks/>
          </p:cNvSpPr>
          <p:nvPr/>
        </p:nvSpPr>
        <p:spPr>
          <a:xfrm>
            <a:off x="648930" y="1632155"/>
            <a:ext cx="4166510" cy="6243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latin typeface="+mn-lt"/>
              </a:rPr>
              <a:t>Contextualizando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A935DE-B96B-500A-DE50-EF35709DC875}"/>
              </a:ext>
            </a:extLst>
          </p:cNvPr>
          <p:cNvSpPr txBox="1"/>
          <p:nvPr/>
        </p:nvSpPr>
        <p:spPr>
          <a:xfrm>
            <a:off x="658760" y="2216864"/>
            <a:ext cx="4555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Até quando a bateria é usada no veículo?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Depois do carro o que fazemos com a bateria?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Implementar os 3 </a:t>
            </a:r>
            <a:r>
              <a:rPr lang="pt-BR" sz="2400" dirty="0" err="1"/>
              <a:t>R.s</a:t>
            </a:r>
            <a:r>
              <a:rPr lang="pt-B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E quando não vai para reciclagem?</a:t>
            </a:r>
          </a:p>
        </p:txBody>
      </p:sp>
    </p:spTree>
    <p:extLst>
      <p:ext uri="{BB962C8B-B14F-4D97-AF65-F5344CB8AC3E}">
        <p14:creationId xmlns:p14="http://schemas.microsoft.com/office/powerpoint/2010/main" val="18255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battery of a Tesla Model Y has been cut open.">
            <a:extLst>
              <a:ext uri="{FF2B5EF4-FFF2-40B4-BE49-F238E27FC236}">
                <a16:creationId xmlns:a16="http://schemas.microsoft.com/office/drawing/2014/main" id="{32EBF852-6F5D-6B3E-96BB-03AF7724F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55" y="1635283"/>
            <a:ext cx="6371403" cy="35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0C4432A-70EA-16D9-EFAE-4747FAD495B1}"/>
              </a:ext>
            </a:extLst>
          </p:cNvPr>
          <p:cNvSpPr txBox="1">
            <a:spLocks/>
          </p:cNvSpPr>
          <p:nvPr/>
        </p:nvSpPr>
        <p:spPr>
          <a:xfrm>
            <a:off x="548939" y="1635283"/>
            <a:ext cx="4166510" cy="6212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Problema de negócio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96CDE8-0850-63DB-E2D5-99671BBC6495}"/>
              </a:ext>
            </a:extLst>
          </p:cNvPr>
          <p:cNvSpPr txBox="1"/>
          <p:nvPr/>
        </p:nvSpPr>
        <p:spPr>
          <a:xfrm>
            <a:off x="658760" y="2236683"/>
            <a:ext cx="4454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Prolongar a vida útil da bateria em até 26%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Otimização do uso da bateria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Reduzir número de células defeituosas diminuindo o desgaste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Redução dos gastos com testes</a:t>
            </a:r>
          </a:p>
        </p:txBody>
      </p:sp>
    </p:spTree>
    <p:extLst>
      <p:ext uri="{BB962C8B-B14F-4D97-AF65-F5344CB8AC3E}">
        <p14:creationId xmlns:p14="http://schemas.microsoft.com/office/powerpoint/2010/main" val="332566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6B3F62E-3144-F1D6-2E4B-58A17F8D0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" t="8827" r="1261" b="4104"/>
          <a:stretch/>
        </p:blipFill>
        <p:spPr>
          <a:xfrm>
            <a:off x="1328237" y="978597"/>
            <a:ext cx="9535525" cy="546890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822F4A9-12FD-84B6-959C-503AF1F5774F}"/>
              </a:ext>
            </a:extLst>
          </p:cNvPr>
          <p:cNvSpPr txBox="1">
            <a:spLocks/>
          </p:cNvSpPr>
          <p:nvPr/>
        </p:nvSpPr>
        <p:spPr>
          <a:xfrm>
            <a:off x="460448" y="357378"/>
            <a:ext cx="4166510" cy="6212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Ciclo de vida da bateria</a:t>
            </a:r>
          </a:p>
        </p:txBody>
      </p:sp>
    </p:spTree>
    <p:extLst>
      <p:ext uri="{BB962C8B-B14F-4D97-AF65-F5344CB8AC3E}">
        <p14:creationId xmlns:p14="http://schemas.microsoft.com/office/powerpoint/2010/main" val="266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C2686C9-9101-B941-7B86-A2AEFB55C61E}"/>
              </a:ext>
            </a:extLst>
          </p:cNvPr>
          <p:cNvSpPr txBox="1">
            <a:spLocks/>
          </p:cNvSpPr>
          <p:nvPr/>
        </p:nvSpPr>
        <p:spPr>
          <a:xfrm>
            <a:off x="1063203" y="1091682"/>
            <a:ext cx="8825658" cy="9316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>
                <a:latin typeface="+mn-lt"/>
              </a:rPr>
              <a:t>Fonte: IEEE </a:t>
            </a:r>
            <a:r>
              <a:rPr lang="en-US" sz="2000" dirty="0" err="1">
                <a:latin typeface="+mn-lt"/>
              </a:rPr>
              <a:t>DataPort</a:t>
            </a: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000" dirty="0" err="1">
                <a:latin typeface="+mn-lt"/>
              </a:rPr>
              <a:t>Os</a:t>
            </a:r>
            <a:r>
              <a:rPr lang="en-US" sz="2000" dirty="0">
                <a:latin typeface="+mn-lt"/>
              </a:rPr>
              <a:t> dados </a:t>
            </a:r>
            <a:r>
              <a:rPr lang="en-US" sz="2000" dirty="0" err="1">
                <a:latin typeface="+mn-lt"/>
              </a:rPr>
              <a:t>foram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aquisitados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através</a:t>
            </a:r>
            <a:r>
              <a:rPr lang="en-US" sz="2000" dirty="0">
                <a:latin typeface="+mn-lt"/>
              </a:rPr>
              <a:t> de </a:t>
            </a:r>
            <a:r>
              <a:rPr lang="en-US" sz="2000" dirty="0" err="1">
                <a:latin typeface="+mn-lt"/>
              </a:rPr>
              <a:t>rodagem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veícular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em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condições</a:t>
            </a:r>
            <a:r>
              <a:rPr lang="en-US" sz="2000" dirty="0">
                <a:latin typeface="+mn-lt"/>
              </a:rPr>
              <a:t> reais de </a:t>
            </a:r>
            <a:r>
              <a:rPr lang="en-US" sz="2000" dirty="0" err="1">
                <a:latin typeface="+mn-lt"/>
              </a:rPr>
              <a:t>cidade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abrangendo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diversas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condições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climáticas</a:t>
            </a:r>
            <a:endParaRPr lang="en-US" sz="2000" dirty="0">
              <a:latin typeface="+mn-l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BB7D6DC-1F0C-3A76-9B68-983FED37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00" y="2463557"/>
            <a:ext cx="9342303" cy="237114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CD5CA09-6E11-7C48-2EEF-E81C06DDC474}"/>
              </a:ext>
            </a:extLst>
          </p:cNvPr>
          <p:cNvSpPr txBox="1"/>
          <p:nvPr/>
        </p:nvSpPr>
        <p:spPr>
          <a:xfrm>
            <a:off x="971451" y="341720"/>
            <a:ext cx="335202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Base de Dados</a:t>
            </a:r>
          </a:p>
        </p:txBody>
      </p:sp>
    </p:spTree>
    <p:extLst>
      <p:ext uri="{BB962C8B-B14F-4D97-AF65-F5344CB8AC3E}">
        <p14:creationId xmlns:p14="http://schemas.microsoft.com/office/powerpoint/2010/main" val="38142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D732643-7553-CC00-78B9-6A120766CBB3}"/>
              </a:ext>
            </a:extLst>
          </p:cNvPr>
          <p:cNvSpPr txBox="1"/>
          <p:nvPr/>
        </p:nvSpPr>
        <p:spPr>
          <a:xfrm>
            <a:off x="971450" y="341720"/>
            <a:ext cx="8772317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Dados </a:t>
            </a:r>
            <a:r>
              <a:rPr lang="en-US" sz="3600" dirty="0" err="1"/>
              <a:t>faltantes</a:t>
            </a:r>
            <a:r>
              <a:rPr lang="en-US" sz="3600" dirty="0"/>
              <a:t> e </a:t>
            </a:r>
            <a:r>
              <a:rPr lang="en-US" sz="3600" dirty="0" err="1"/>
              <a:t>tipos</a:t>
            </a:r>
            <a:r>
              <a:rPr lang="en-US" sz="3600" dirty="0"/>
              <a:t>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288891-2EC0-14FC-B33B-A52420D32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0" b="3692"/>
          <a:stretch/>
        </p:blipFill>
        <p:spPr>
          <a:xfrm>
            <a:off x="695017" y="1012723"/>
            <a:ext cx="5400983" cy="271370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89F169B-7BE3-7300-5A66-58A95D9A8ACA}"/>
              </a:ext>
            </a:extLst>
          </p:cNvPr>
          <p:cNvSpPr txBox="1"/>
          <p:nvPr/>
        </p:nvSpPr>
        <p:spPr>
          <a:xfrm>
            <a:off x="6752189" y="1523582"/>
            <a:ext cx="4630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Por ser uma aquisição de dados através de sensores instalados no veículo, não tivemos dados faltantes.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4179DE0-6F06-BF77-DF7D-1938354E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16" y="3595682"/>
            <a:ext cx="3762307" cy="317382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F036924-E91C-396E-EF36-C19274A77456}"/>
              </a:ext>
            </a:extLst>
          </p:cNvPr>
          <p:cNvSpPr txBox="1"/>
          <p:nvPr/>
        </p:nvSpPr>
        <p:spPr>
          <a:xfrm>
            <a:off x="793339" y="4466592"/>
            <a:ext cx="5816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Todos os dados são do tipo </a:t>
            </a:r>
            <a:r>
              <a:rPr lang="pt-BR" sz="2400" dirty="0" err="1"/>
              <a:t>float</a:t>
            </a:r>
            <a:r>
              <a:rPr lang="pt-BR" sz="2400" dirty="0"/>
              <a:t> ou inteiros, sendo que todos estão no sistema métrico internacional, sendo assim não precisamos escalar os dados, além disso escalar os dados não se mostrou efetivo.</a:t>
            </a:r>
          </a:p>
        </p:txBody>
      </p:sp>
    </p:spTree>
    <p:extLst>
      <p:ext uri="{BB962C8B-B14F-4D97-AF65-F5344CB8AC3E}">
        <p14:creationId xmlns:p14="http://schemas.microsoft.com/office/powerpoint/2010/main" val="21759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3F12F3-FEA7-AC00-3F1E-A3642529A28C}"/>
              </a:ext>
            </a:extLst>
          </p:cNvPr>
          <p:cNvSpPr txBox="1"/>
          <p:nvPr/>
        </p:nvSpPr>
        <p:spPr>
          <a:xfrm>
            <a:off x="971450" y="341720"/>
            <a:ext cx="8772317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/>
              <a:t>Estatística</a:t>
            </a:r>
            <a:r>
              <a:rPr lang="en-US" sz="3600" dirty="0"/>
              <a:t> </a:t>
            </a:r>
            <a:r>
              <a:rPr lang="en-US" sz="3600" dirty="0" err="1"/>
              <a:t>descritiva</a:t>
            </a:r>
            <a:r>
              <a:rPr lang="en-US" sz="3600" dirty="0"/>
              <a:t> e outliers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612193-AABA-B35D-FDE0-2AA1C7605A37}"/>
              </a:ext>
            </a:extLst>
          </p:cNvPr>
          <p:cNvSpPr txBox="1"/>
          <p:nvPr/>
        </p:nvSpPr>
        <p:spPr>
          <a:xfrm>
            <a:off x="559467" y="1096954"/>
            <a:ext cx="11073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Fizemos uma análise descritiva para avaliar os outliers onde 95 % da população se manteve nas condições normais do veículo. Vimos os dados crescendo ao longo do tempo e dentro da anormalidade, concluímos que não tínhamos outliers</a:t>
            </a:r>
          </a:p>
        </p:txBody>
      </p:sp>
      <p:pic>
        <p:nvPicPr>
          <p:cNvPr id="1026" name="Picture 2" descr="It's all about Outliers. An outlier is a data point in a data… | by Ritika  singh | Analytics Vidhya | Medium">
            <a:extLst>
              <a:ext uri="{FF2B5EF4-FFF2-40B4-BE49-F238E27FC236}">
                <a16:creationId xmlns:a16="http://schemas.microsoft.com/office/drawing/2014/main" id="{544A26E3-BC6B-7EAA-46C8-CF02864EB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99" y="2913268"/>
            <a:ext cx="663892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21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6B28213-2E69-49F8-B9BF-4CEED45CBEF2}"/>
              </a:ext>
            </a:extLst>
          </p:cNvPr>
          <p:cNvSpPr txBox="1"/>
          <p:nvPr/>
        </p:nvSpPr>
        <p:spPr>
          <a:xfrm>
            <a:off x="511276" y="228288"/>
            <a:ext cx="11611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Correlação</a:t>
            </a:r>
            <a:r>
              <a:rPr lang="en-US" sz="3600" dirty="0"/>
              <a:t> e feature Importance</a:t>
            </a:r>
            <a:endParaRPr lang="pt-BR" sz="3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EB1675-76C8-4B6D-A8B6-FE7E37FE3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39" y="2280632"/>
            <a:ext cx="5159756" cy="37957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6557E3-D6F1-5E68-57FD-1530E267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2360356"/>
            <a:ext cx="4560805" cy="399741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C0A9F1-A90C-5ECB-5E60-FC80D318E0F8}"/>
              </a:ext>
            </a:extLst>
          </p:cNvPr>
          <p:cNvSpPr txBox="1"/>
          <p:nvPr/>
        </p:nvSpPr>
        <p:spPr>
          <a:xfrm>
            <a:off x="511276" y="850256"/>
            <a:ext cx="11073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Todas as variáveis são numéricas então pudemos fazer uma análise de correlação juntamente com o </a:t>
            </a:r>
            <a:r>
              <a:rPr lang="pt-BR" sz="2400" dirty="0" err="1"/>
              <a:t>feature</a:t>
            </a:r>
            <a:r>
              <a:rPr lang="pt-BR" sz="2400" dirty="0"/>
              <a:t> </a:t>
            </a:r>
            <a:r>
              <a:rPr lang="pt-BR" sz="2400" dirty="0" err="1"/>
              <a:t>importance</a:t>
            </a:r>
            <a:r>
              <a:rPr lang="pt-BR" sz="2400" dirty="0"/>
              <a:t> do </a:t>
            </a:r>
            <a:r>
              <a:rPr lang="pt-BR" sz="2400" dirty="0" err="1"/>
              <a:t>Random</a:t>
            </a:r>
            <a:r>
              <a:rPr lang="pt-BR" sz="2400" dirty="0"/>
              <a:t> Forest e concluímos as </a:t>
            </a:r>
            <a:r>
              <a:rPr lang="pt-BR" sz="2400" dirty="0" err="1"/>
              <a:t>nfeatures</a:t>
            </a:r>
            <a:r>
              <a:rPr lang="pt-BR" sz="2400" dirty="0"/>
              <a:t> de maior peso são as de temperatura e velocidade.</a:t>
            </a:r>
          </a:p>
        </p:txBody>
      </p:sp>
    </p:spTree>
    <p:extLst>
      <p:ext uri="{BB962C8B-B14F-4D97-AF65-F5344CB8AC3E}">
        <p14:creationId xmlns:p14="http://schemas.microsoft.com/office/powerpoint/2010/main" val="36920191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622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Tema do Office</vt:lpstr>
      <vt:lpstr>Previsão do estado de carga da bateria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Previsão do estado de carga da bateria</dc:title>
  <dc:creator>Eduardo l Oliveira</dc:creator>
  <cp:lastModifiedBy>Eduardo l Oliveira</cp:lastModifiedBy>
  <cp:revision>1</cp:revision>
  <dcterms:created xsi:type="dcterms:W3CDTF">2022-09-28T00:02:12Z</dcterms:created>
  <dcterms:modified xsi:type="dcterms:W3CDTF">2022-09-28T01:22:32Z</dcterms:modified>
</cp:coreProperties>
</file>